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109245-1CE2-44F6-96C1-D15FC295755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C41EEF-0DA0-43A5-A0A9-8755A198949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1066800"/>
          </a:xfrm>
        </p:spPr>
        <p:txBody>
          <a:bodyPr/>
          <a:lstStyle/>
          <a:p>
            <a:r>
              <a:rPr lang="en-US" dirty="0" smtClean="0"/>
              <a:t>Monday, October 15,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7854696" cy="31523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No TISK Problems or Mental Math this week</a:t>
            </a:r>
          </a:p>
          <a:p>
            <a:endParaRPr lang="en-US" dirty="0" smtClean="0"/>
          </a:p>
          <a:p>
            <a:pPr algn="l"/>
            <a:r>
              <a:rPr lang="en-US" dirty="0" smtClean="0"/>
              <a:t>While Miss </a:t>
            </a:r>
            <a:r>
              <a:rPr lang="en-US" dirty="0" err="1" smtClean="0"/>
              <a:t>Wiltjer</a:t>
            </a:r>
            <a:r>
              <a:rPr lang="en-US" dirty="0" smtClean="0"/>
              <a:t> passes back your graded work from last quarter, you should </a:t>
            </a:r>
            <a:r>
              <a:rPr lang="en-US" b="1" i="1" dirty="0" smtClean="0"/>
              <a:t>fill out the “What I think it means” line</a:t>
            </a:r>
            <a:r>
              <a:rPr lang="en-US" dirty="0" smtClean="0"/>
              <a:t> on today’s notes handout.</a:t>
            </a:r>
          </a:p>
          <a:p>
            <a:pPr marL="457200" indent="-457200" algn="l">
              <a:buFontTx/>
              <a:buChar char="-"/>
            </a:pPr>
            <a:r>
              <a:rPr lang="en-US" dirty="0" smtClean="0"/>
              <a:t>Do NOT use your book</a:t>
            </a:r>
          </a:p>
          <a:p>
            <a:pPr marL="457200" indent="-457200" algn="l">
              <a:buFontTx/>
              <a:buChar char="-"/>
            </a:pPr>
            <a:r>
              <a:rPr lang="en-US" dirty="0" smtClean="0"/>
              <a:t>Do NOT talk about it with a partner</a:t>
            </a:r>
          </a:p>
          <a:p>
            <a:pPr marL="457200" indent="-457200" algn="l">
              <a:buFontTx/>
              <a:buChar char="-"/>
            </a:pPr>
            <a:r>
              <a:rPr lang="en-US" dirty="0" smtClean="0"/>
              <a:t>Just write what you think of when you see the word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57150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Homework: Review definitions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473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Probability Notes</a:t>
            </a:r>
          </a:p>
          <a:p>
            <a:pPr lvl="1"/>
            <a:r>
              <a:rPr lang="en-US" dirty="0" smtClean="0"/>
              <a:t>Probability is based on </a:t>
            </a:r>
            <a:r>
              <a:rPr lang="en-US" b="1" i="1" dirty="0" smtClean="0"/>
              <a:t>RANDOMNESS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is based on an idea that each event is measurable in its likeliness.</a:t>
            </a:r>
          </a:p>
          <a:p>
            <a:pPr lvl="1"/>
            <a:r>
              <a:rPr lang="en-US" dirty="0" smtClean="0"/>
              <a:t>What type of events do you think are random?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0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874520"/>
          </a:xfrm>
        </p:spPr>
        <p:txBody>
          <a:bodyPr/>
          <a:lstStyle/>
          <a:p>
            <a:r>
              <a:rPr lang="en-US" dirty="0" smtClean="0"/>
              <a:t>Review these definitions</a:t>
            </a:r>
          </a:p>
          <a:p>
            <a:pPr lvl="1"/>
            <a:r>
              <a:rPr lang="en-US" dirty="0" smtClean="0"/>
              <a:t>Remember, you will have a CLOSED NOTES quiz this week in which you will be expected to correctly define and identify the use of these terms.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09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§9-1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will have a CLOSED NOTES quiz this week on these definitions.  </a:t>
            </a:r>
          </a:p>
          <a:p>
            <a:r>
              <a:rPr lang="en-US" dirty="0" smtClean="0"/>
              <a:t>Probability</a:t>
            </a:r>
          </a:p>
          <a:p>
            <a:pPr lvl="1"/>
            <a:r>
              <a:rPr lang="en-US" dirty="0" smtClean="0"/>
              <a:t>What do you think it means?</a:t>
            </a:r>
          </a:p>
          <a:p>
            <a:pPr lvl="1"/>
            <a:r>
              <a:rPr lang="en-US" dirty="0" smtClean="0"/>
              <a:t>Book’s Definition: </a:t>
            </a:r>
          </a:p>
          <a:p>
            <a:pPr lvl="2"/>
            <a:r>
              <a:rPr lang="en-US" dirty="0" smtClean="0"/>
              <a:t>Probability is a number between 0 and 1 that tells you how likely the event is to happen.  The notation P(event) is read, “the probability that the event occurs”</a:t>
            </a:r>
          </a:p>
          <a:p>
            <a:pPr lvl="1"/>
            <a:r>
              <a:rPr lang="en-US" dirty="0" smtClean="0"/>
              <a:t>Example: The weather forecast shows there is a 40% chance of rain.</a:t>
            </a:r>
          </a:p>
          <a:p>
            <a:pPr lvl="2"/>
            <a:r>
              <a:rPr lang="en-US" dirty="0" smtClean="0"/>
              <a:t>40% is the </a:t>
            </a:r>
            <a:r>
              <a:rPr lang="en-US" b="1" dirty="0" smtClean="0"/>
              <a:t>probability</a:t>
            </a:r>
            <a:r>
              <a:rPr lang="en-US" dirty="0" smtClean="0"/>
              <a:t> that it will rain; 40% = 0.4 and that is between 0 and 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5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Event</a:t>
            </a:r>
          </a:p>
          <a:p>
            <a:pPr lvl="1"/>
            <a:r>
              <a:rPr lang="en-US" dirty="0" smtClean="0"/>
              <a:t>What do you think it is?</a:t>
            </a:r>
          </a:p>
          <a:p>
            <a:pPr lvl="1"/>
            <a:r>
              <a:rPr lang="en-US" dirty="0" smtClean="0"/>
              <a:t>Book’s Definition: An event is any set of one or more outcomes.</a:t>
            </a:r>
          </a:p>
          <a:p>
            <a:pPr lvl="1"/>
            <a:r>
              <a:rPr lang="en-US" dirty="0" smtClean="0"/>
              <a:t>Example: Rolling an even number on a 6-sided die is an event.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20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</a:t>
            </a:r>
          </a:p>
          <a:p>
            <a:pPr lvl="1"/>
            <a:r>
              <a:rPr lang="en-US" dirty="0" smtClean="0"/>
              <a:t>What do you think it means?</a:t>
            </a:r>
          </a:p>
          <a:p>
            <a:pPr lvl="1"/>
            <a:r>
              <a:rPr lang="en-US" dirty="0" smtClean="0"/>
              <a:t>Book’s Definition: Each result of an experiment.</a:t>
            </a:r>
          </a:p>
          <a:p>
            <a:pPr lvl="1"/>
            <a:r>
              <a:rPr lang="en-US" dirty="0" smtClean="0"/>
              <a:t>Example: When I roll a six-sided die, two of the outcomes are 4 and 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67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560320"/>
          </a:xfrm>
        </p:spPr>
        <p:txBody>
          <a:bodyPr/>
          <a:lstStyle/>
          <a:p>
            <a:r>
              <a:rPr lang="en-US" dirty="0" smtClean="0"/>
              <a:t>Experiment</a:t>
            </a:r>
          </a:p>
          <a:p>
            <a:pPr lvl="1"/>
            <a:r>
              <a:rPr lang="en-US" dirty="0" smtClean="0"/>
              <a:t>What do you think it means?</a:t>
            </a:r>
          </a:p>
          <a:p>
            <a:pPr lvl="1"/>
            <a:r>
              <a:rPr lang="en-US" dirty="0" smtClean="0"/>
              <a:t>Book’s Definition: An activity in which results are observed.</a:t>
            </a:r>
          </a:p>
          <a:p>
            <a:pPr lvl="1"/>
            <a:r>
              <a:rPr lang="en-US" dirty="0" smtClean="0"/>
              <a:t>Example: Rolling a die is an experiment.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50292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How is an experiment </a:t>
            </a:r>
            <a:r>
              <a:rPr lang="en-US" sz="3600" b="1" i="1" dirty="0" smtClean="0"/>
              <a:t>different</a:t>
            </a:r>
            <a:r>
              <a:rPr lang="en-US" sz="3600" dirty="0" smtClean="0"/>
              <a:t> from an event?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855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Trial</a:t>
            </a:r>
          </a:p>
          <a:p>
            <a:pPr lvl="1"/>
            <a:r>
              <a:rPr lang="en-US" dirty="0" smtClean="0"/>
              <a:t>What do you think it means?</a:t>
            </a:r>
          </a:p>
          <a:p>
            <a:pPr lvl="1"/>
            <a:r>
              <a:rPr lang="en-US" dirty="0" smtClean="0"/>
              <a:t>Book’s Definition: Each observation in an experiment is a trial.</a:t>
            </a:r>
          </a:p>
          <a:p>
            <a:pPr lvl="1"/>
            <a:r>
              <a:rPr lang="en-US" dirty="0" smtClean="0"/>
              <a:t>Example: I rolled a die and it came up 5.  </a:t>
            </a:r>
            <a:br>
              <a:rPr lang="en-US" dirty="0" smtClean="0"/>
            </a:br>
            <a:r>
              <a:rPr lang="en-US" dirty="0" smtClean="0"/>
              <a:t>Rolling the 5 is the trial.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63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712720"/>
          </a:xfrm>
        </p:spPr>
        <p:txBody>
          <a:bodyPr/>
          <a:lstStyle/>
          <a:p>
            <a:r>
              <a:rPr lang="en-US" dirty="0" smtClean="0"/>
              <a:t>Sample Space</a:t>
            </a:r>
          </a:p>
          <a:p>
            <a:pPr lvl="1"/>
            <a:r>
              <a:rPr lang="en-US" dirty="0" smtClean="0"/>
              <a:t>What do you think it means?</a:t>
            </a:r>
          </a:p>
          <a:p>
            <a:pPr lvl="1"/>
            <a:r>
              <a:rPr lang="en-US" dirty="0" smtClean="0"/>
              <a:t>Book’s Definition: The set of all possible outcomes of an experiment.</a:t>
            </a:r>
          </a:p>
          <a:p>
            <a:pPr lvl="1"/>
            <a:r>
              <a:rPr lang="en-US" dirty="0" smtClean="0"/>
              <a:t>Example: When rolling a 6-sided die, the sample space is: 1, 2, 3, 4, 5 and 6.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50292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How is sample space </a:t>
            </a:r>
            <a:r>
              <a:rPr lang="en-US" sz="3600" b="1" i="1" dirty="0" smtClean="0"/>
              <a:t>different</a:t>
            </a:r>
            <a:r>
              <a:rPr lang="en-US" sz="3600" dirty="0" smtClean="0"/>
              <a:t> from an outcome?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86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Impossible</a:t>
            </a:r>
          </a:p>
          <a:p>
            <a:pPr lvl="1"/>
            <a:r>
              <a:rPr lang="en-US" dirty="0" smtClean="0"/>
              <a:t>What do you think it means?</a:t>
            </a:r>
          </a:p>
          <a:p>
            <a:pPr lvl="1"/>
            <a:r>
              <a:rPr lang="en-US" dirty="0" smtClean="0"/>
              <a:t>Book’s Definition: An event whose probability is 0.  An event that will never occur.</a:t>
            </a:r>
          </a:p>
          <a:p>
            <a:pPr lvl="1"/>
            <a:r>
              <a:rPr lang="en-US" dirty="0" smtClean="0"/>
              <a:t>Example: </a:t>
            </a:r>
          </a:p>
          <a:p>
            <a:pPr lvl="2"/>
            <a:r>
              <a:rPr lang="en-US" dirty="0" smtClean="0"/>
              <a:t>P(today is Saturday) = 0</a:t>
            </a:r>
          </a:p>
          <a:p>
            <a:pPr lvl="3"/>
            <a:r>
              <a:rPr lang="en-US" dirty="0" smtClean="0"/>
              <a:t>The probability that today is Saturday is 0 because today is Monday.</a:t>
            </a:r>
          </a:p>
          <a:p>
            <a:pPr lvl="2"/>
            <a:r>
              <a:rPr lang="en-US" dirty="0" smtClean="0"/>
              <a:t>P(spin a 6) = 0</a:t>
            </a:r>
          </a:p>
          <a:p>
            <a:pPr lvl="3"/>
            <a:r>
              <a:rPr lang="en-US" dirty="0" smtClean="0"/>
              <a:t>The probability of spinning a 6 is 0 because there is no six.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105400" y="4800600"/>
            <a:ext cx="7620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105400" y="51816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0"/>
            <a:endCxn id="5" idx="4"/>
          </p:cNvCxnSpPr>
          <p:nvPr/>
        </p:nvCxnSpPr>
        <p:spPr>
          <a:xfrm>
            <a:off x="5486400" y="48006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81600" y="48006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486400" y="48006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81600" y="5105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5105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16" name="Straight Arrow Connector 15"/>
          <p:cNvCxnSpPr>
            <a:endCxn id="13" idx="2"/>
          </p:cNvCxnSpPr>
          <p:nvPr/>
        </p:nvCxnSpPr>
        <p:spPr>
          <a:xfrm flipH="1">
            <a:off x="5410200" y="5181600"/>
            <a:ext cx="76200" cy="304800"/>
          </a:xfrm>
          <a:prstGeom prst="straightConnector1">
            <a:avLst/>
          </a:prstGeom>
          <a:ln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10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§9-1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Certain</a:t>
            </a:r>
          </a:p>
          <a:p>
            <a:pPr lvl="1"/>
            <a:r>
              <a:rPr lang="en-US" dirty="0" smtClean="0"/>
              <a:t>What do you think it means?</a:t>
            </a:r>
          </a:p>
          <a:p>
            <a:pPr lvl="1"/>
            <a:r>
              <a:rPr lang="en-US" dirty="0" smtClean="0"/>
              <a:t>Book’s Definition: An event with a probability of 1.  </a:t>
            </a:r>
            <a:br>
              <a:rPr lang="en-US" dirty="0" smtClean="0"/>
            </a:br>
            <a:r>
              <a:rPr lang="en-US" dirty="0" smtClean="0"/>
              <a:t>An event that </a:t>
            </a:r>
            <a:r>
              <a:rPr lang="en-US" b="1" i="1" dirty="0" smtClean="0"/>
              <a:t>must</a:t>
            </a:r>
            <a:r>
              <a:rPr lang="en-US" dirty="0" smtClean="0"/>
              <a:t> occur.</a:t>
            </a:r>
          </a:p>
          <a:p>
            <a:pPr lvl="1"/>
            <a:r>
              <a:rPr lang="en-US" dirty="0" smtClean="0"/>
              <a:t>Example: </a:t>
            </a:r>
          </a:p>
          <a:p>
            <a:pPr lvl="2"/>
            <a:r>
              <a:rPr lang="en-US" dirty="0" smtClean="0"/>
              <a:t>P(spinning a number less than 10) = 1</a:t>
            </a:r>
          </a:p>
          <a:p>
            <a:pPr lvl="3"/>
            <a:r>
              <a:rPr lang="en-US" dirty="0" smtClean="0"/>
              <a:t>This event must occur because the only outcomes are numbers less than ten.</a:t>
            </a:r>
          </a:p>
        </p:txBody>
      </p:sp>
      <p:sp>
        <p:nvSpPr>
          <p:cNvPr id="4" name="Oval 3"/>
          <p:cNvSpPr/>
          <p:nvPr/>
        </p:nvSpPr>
        <p:spPr>
          <a:xfrm>
            <a:off x="6248400" y="3810000"/>
            <a:ext cx="7620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248400" y="41910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6629400" y="38100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24600" y="38100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38100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41148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29400" y="41148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9" idx="2"/>
          </p:cNvCxnSpPr>
          <p:nvPr/>
        </p:nvCxnSpPr>
        <p:spPr>
          <a:xfrm flipH="1">
            <a:off x="6553200" y="4191000"/>
            <a:ext cx="76200" cy="304800"/>
          </a:xfrm>
          <a:prstGeom prst="straightConnector1">
            <a:avLst/>
          </a:prstGeom>
          <a:ln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8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7" grpId="0"/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377</TotalTime>
  <Words>549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Monday, October 15, 2012</vt:lpstr>
      <vt:lpstr>§9-1 Probability</vt:lpstr>
      <vt:lpstr>§9-1 Probability</vt:lpstr>
      <vt:lpstr>§9-1 Probability</vt:lpstr>
      <vt:lpstr>§9-1 Probability</vt:lpstr>
      <vt:lpstr>§9-1 Probability</vt:lpstr>
      <vt:lpstr>§9-1 Probability</vt:lpstr>
      <vt:lpstr>§9-1 Probability</vt:lpstr>
      <vt:lpstr>§9-1 Probability</vt:lpstr>
      <vt:lpstr>§9-1 Probability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October 15, 2012</dc:title>
  <dc:creator>Dria</dc:creator>
  <cp:lastModifiedBy>Dria</cp:lastModifiedBy>
  <cp:revision>3</cp:revision>
  <dcterms:created xsi:type="dcterms:W3CDTF">2012-10-15T13:54:48Z</dcterms:created>
  <dcterms:modified xsi:type="dcterms:W3CDTF">2012-10-15T20:11:53Z</dcterms:modified>
</cp:coreProperties>
</file>